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1810" y="-18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BD26EBB-1239-41DD-9BED-781EC26AB121}" type="datetimeFigureOut">
              <a:rPr kumimoji="1" lang="ja-JP" altLang="en-US" smtClean="0"/>
              <a:t>2025/6/23</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E9DE3F-55A5-423D-A7E5-1BE0406F1BB4}" type="slidenum">
              <a:rPr kumimoji="1" lang="ja-JP" altLang="en-US" smtClean="0"/>
              <a:t>‹#›</a:t>
            </a:fld>
            <a:endParaRPr kumimoji="1" lang="ja-JP" altLang="en-US"/>
          </a:p>
        </p:txBody>
      </p:sp>
    </p:spTree>
    <p:extLst>
      <p:ext uri="{BB962C8B-B14F-4D97-AF65-F5344CB8AC3E}">
        <p14:creationId xmlns:p14="http://schemas.microsoft.com/office/powerpoint/2010/main" val="3807945206"/>
      </p:ext>
    </p:extLst>
  </p:cSld>
  <p:clrMap bg1="lt1" tx1="dk1" bg2="lt2" tx2="dk2" accent1="accent1" accent2="accent2" accent3="accent3" accent4="accent4" accent5="accent5" accent6="accent6" hlink="hlink" folHlink="folHlink"/>
  <p:notesStyle>
    <a:lvl1pPr marL="0" algn="l" defTabSz="804531" rtl="0" eaLnBrk="1" latinLnBrk="0" hangingPunct="1">
      <a:defRPr kumimoji="1" sz="1056" kern="1200">
        <a:solidFill>
          <a:schemeClr val="tx1"/>
        </a:solidFill>
        <a:latin typeface="+mn-lt"/>
        <a:ea typeface="+mn-ea"/>
        <a:cs typeface="+mn-cs"/>
      </a:defRPr>
    </a:lvl1pPr>
    <a:lvl2pPr marL="402265" algn="l" defTabSz="804531" rtl="0" eaLnBrk="1" latinLnBrk="0" hangingPunct="1">
      <a:defRPr kumimoji="1" sz="1056" kern="1200">
        <a:solidFill>
          <a:schemeClr val="tx1"/>
        </a:solidFill>
        <a:latin typeface="+mn-lt"/>
        <a:ea typeface="+mn-ea"/>
        <a:cs typeface="+mn-cs"/>
      </a:defRPr>
    </a:lvl2pPr>
    <a:lvl3pPr marL="804531" algn="l" defTabSz="804531" rtl="0" eaLnBrk="1" latinLnBrk="0" hangingPunct="1">
      <a:defRPr kumimoji="1" sz="1056" kern="1200">
        <a:solidFill>
          <a:schemeClr val="tx1"/>
        </a:solidFill>
        <a:latin typeface="+mn-lt"/>
        <a:ea typeface="+mn-ea"/>
        <a:cs typeface="+mn-cs"/>
      </a:defRPr>
    </a:lvl3pPr>
    <a:lvl4pPr marL="1206796" algn="l" defTabSz="804531" rtl="0" eaLnBrk="1" latinLnBrk="0" hangingPunct="1">
      <a:defRPr kumimoji="1" sz="1056" kern="1200">
        <a:solidFill>
          <a:schemeClr val="tx1"/>
        </a:solidFill>
        <a:latin typeface="+mn-lt"/>
        <a:ea typeface="+mn-ea"/>
        <a:cs typeface="+mn-cs"/>
      </a:defRPr>
    </a:lvl4pPr>
    <a:lvl5pPr marL="1609061" algn="l" defTabSz="804531" rtl="0" eaLnBrk="1" latinLnBrk="0" hangingPunct="1">
      <a:defRPr kumimoji="1" sz="1056" kern="1200">
        <a:solidFill>
          <a:schemeClr val="tx1"/>
        </a:solidFill>
        <a:latin typeface="+mn-lt"/>
        <a:ea typeface="+mn-ea"/>
        <a:cs typeface="+mn-cs"/>
      </a:defRPr>
    </a:lvl5pPr>
    <a:lvl6pPr marL="2011327" algn="l" defTabSz="804531" rtl="0" eaLnBrk="1" latinLnBrk="0" hangingPunct="1">
      <a:defRPr kumimoji="1" sz="1056" kern="1200">
        <a:solidFill>
          <a:schemeClr val="tx1"/>
        </a:solidFill>
        <a:latin typeface="+mn-lt"/>
        <a:ea typeface="+mn-ea"/>
        <a:cs typeface="+mn-cs"/>
      </a:defRPr>
    </a:lvl6pPr>
    <a:lvl7pPr marL="2413592" algn="l" defTabSz="804531" rtl="0" eaLnBrk="1" latinLnBrk="0" hangingPunct="1">
      <a:defRPr kumimoji="1" sz="1056" kern="1200">
        <a:solidFill>
          <a:schemeClr val="tx1"/>
        </a:solidFill>
        <a:latin typeface="+mn-lt"/>
        <a:ea typeface="+mn-ea"/>
        <a:cs typeface="+mn-cs"/>
      </a:defRPr>
    </a:lvl7pPr>
    <a:lvl8pPr marL="2815858" algn="l" defTabSz="804531" rtl="0" eaLnBrk="1" latinLnBrk="0" hangingPunct="1">
      <a:defRPr kumimoji="1" sz="1056" kern="1200">
        <a:solidFill>
          <a:schemeClr val="tx1"/>
        </a:solidFill>
        <a:latin typeface="+mn-lt"/>
        <a:ea typeface="+mn-ea"/>
        <a:cs typeface="+mn-cs"/>
      </a:defRPr>
    </a:lvl8pPr>
    <a:lvl9pPr marL="3218123" algn="l" defTabSz="804531" rtl="0" eaLnBrk="1" latinLnBrk="0" hangingPunct="1">
      <a:defRPr kumimoji="1" sz="10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391943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31514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71744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32341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220356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235686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341092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236871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246676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400768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9C0FD5-CF8F-4F91-8C87-135410EB090B}" type="datetimeFigureOut">
              <a:rPr kumimoji="1" lang="ja-JP" altLang="en-US" smtClean="0"/>
              <a:t>2025/6/23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13154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9C0FD5-CF8F-4F91-8C87-135410EB090B}" type="datetimeFigureOut">
              <a:rPr kumimoji="1" lang="ja-JP" altLang="en-US" smtClean="0"/>
              <a:t>2025/6/23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85511B-3591-4A43-8DB7-258327CA624C}" type="slidenum">
              <a:rPr kumimoji="1" lang="ja-JP" altLang="en-US" smtClean="0"/>
              <a:t>‹#›</a:t>
            </a:fld>
            <a:endParaRPr kumimoji="1" lang="ja-JP" altLang="en-US"/>
          </a:p>
        </p:txBody>
      </p:sp>
    </p:spTree>
    <p:extLst>
      <p:ext uri="{BB962C8B-B14F-4D97-AF65-F5344CB8AC3E}">
        <p14:creationId xmlns:p14="http://schemas.microsoft.com/office/powerpoint/2010/main" val="3525455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583E06-EFAF-F1EC-5D29-66CDD99255E2}"/>
              </a:ext>
            </a:extLst>
          </p:cNvPr>
          <p:cNvSpPr/>
          <p:nvPr/>
        </p:nvSpPr>
        <p:spPr>
          <a:xfrm>
            <a:off x="122830" y="285123"/>
            <a:ext cx="6605516" cy="9959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健康保険の「資格情報のお知らせ」ご案内</a:t>
            </a:r>
            <a:endParaRPr kumimoji="1" lang="en-US" altLang="ja-JP" sz="20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641E573-72A8-809E-39EF-E00A3AC558C0}"/>
              </a:ext>
            </a:extLst>
          </p:cNvPr>
          <p:cNvSpPr txBox="1"/>
          <p:nvPr/>
        </p:nvSpPr>
        <p:spPr>
          <a:xfrm>
            <a:off x="284095" y="1495484"/>
            <a:ext cx="5682230" cy="1384995"/>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　健康保険の資格登録が完了したことをお知らせします。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登録完了したことにより、</a:t>
            </a:r>
            <a:r>
              <a:rPr kumimoji="1" lang="ja-JP" altLang="en-US" sz="1400" u="sng" dirty="0">
                <a:latin typeface="メイリオ" panose="020B0604030504040204" pitchFamily="50" charset="-128"/>
                <a:ea typeface="メイリオ" panose="020B0604030504040204" pitchFamily="50" charset="-128"/>
              </a:rPr>
              <a:t>マイナ保険証の利用が可能になりました</a:t>
            </a:r>
            <a:r>
              <a:rPr kumimoji="1" lang="ja-JP" altLang="en-US" sz="1400" dirty="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医療機関への受診はマイナ保険証をご提示ください。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また、この「資格情報のお知らせ」は大切に保管してください。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マイナポータル上でも、同様に確認することができます。</a:t>
            </a:r>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3E3E8354-5786-84BA-A57E-355361B6B5E0}"/>
              </a:ext>
            </a:extLst>
          </p:cNvPr>
          <p:cNvSpPr/>
          <p:nvPr/>
        </p:nvSpPr>
        <p:spPr>
          <a:xfrm>
            <a:off x="122830" y="3218864"/>
            <a:ext cx="6605516" cy="648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「資格情報のお知らせ」の利用について</a:t>
            </a:r>
          </a:p>
        </p:txBody>
      </p:sp>
      <p:sp>
        <p:nvSpPr>
          <p:cNvPr id="7" name="テキスト ボックス 6">
            <a:extLst>
              <a:ext uri="{FF2B5EF4-FFF2-40B4-BE49-F238E27FC236}">
                <a16:creationId xmlns:a16="http://schemas.microsoft.com/office/drawing/2014/main" id="{B3C52EDA-9F91-A015-F046-00EE974D313E}"/>
              </a:ext>
            </a:extLst>
          </p:cNvPr>
          <p:cNvSpPr txBox="1"/>
          <p:nvPr/>
        </p:nvSpPr>
        <p:spPr>
          <a:xfrm>
            <a:off x="243455" y="4026972"/>
            <a:ext cx="6288901" cy="1169551"/>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　〇健康保険組合への各種申請、お問合せは記号・番号が必要となります。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「資格情報のお知らせ」に掲載されている情報を利用してください。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〇医療機関でマイナ保険証の読み取りができない場合など、マイナンバー</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カード＋「資格情報のお知らせ」で受診が可能です。</a:t>
            </a:r>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13F1381-3018-3901-016E-4FFA95BA9ED0}"/>
              </a:ext>
            </a:extLst>
          </p:cNvPr>
          <p:cNvSpPr/>
          <p:nvPr/>
        </p:nvSpPr>
        <p:spPr>
          <a:xfrm>
            <a:off x="122830" y="5125505"/>
            <a:ext cx="6605516" cy="4515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お願い</a:t>
            </a:r>
          </a:p>
        </p:txBody>
      </p:sp>
      <p:sp>
        <p:nvSpPr>
          <p:cNvPr id="9" name="テキスト ボックス 8">
            <a:extLst>
              <a:ext uri="{FF2B5EF4-FFF2-40B4-BE49-F238E27FC236}">
                <a16:creationId xmlns:a16="http://schemas.microsoft.com/office/drawing/2014/main" id="{141C2440-9B0A-81AB-8160-92CFCAA68702}"/>
              </a:ext>
            </a:extLst>
          </p:cNvPr>
          <p:cNvSpPr txBox="1"/>
          <p:nvPr/>
        </p:nvSpPr>
        <p:spPr>
          <a:xfrm>
            <a:off x="243455" y="5798561"/>
            <a:ext cx="5929828" cy="2677656"/>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　〇お送りした「資格情報のお知らせ」の内容に誤りがあった場合、</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健康保険組合へご連絡をお願いします。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〇家族の異動（加入</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削除</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があった場合、従来通り健康保険手続きを</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行って下さい。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〇「資格情報のお知らせ」の再発行に関しては、健康保険組合ホーム</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ページから「資格情報のお知らせ（再）交付申請書」を記入し、</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事業主へ提出してください。　</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〇氏名変更、住所変更の際には、必ず事業主へ届出してください。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健康保険組合の情報と不一致になった場合、マイナ保険証を利用</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できない可能性があります。</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189A5DD7-0237-66AC-72ED-A07E47B438B2}"/>
              </a:ext>
            </a:extLst>
          </p:cNvPr>
          <p:cNvPicPr>
            <a:picLocks noChangeAspect="1"/>
          </p:cNvPicPr>
          <p:nvPr/>
        </p:nvPicPr>
        <p:blipFill>
          <a:blip r:embed="rId2"/>
          <a:stretch>
            <a:fillRect/>
          </a:stretch>
        </p:blipFill>
        <p:spPr>
          <a:xfrm>
            <a:off x="5788249" y="2084864"/>
            <a:ext cx="1008463" cy="1014660"/>
          </a:xfrm>
          <a:prstGeom prst="rect">
            <a:avLst/>
          </a:prstGeom>
        </p:spPr>
      </p:pic>
      <p:pic>
        <p:nvPicPr>
          <p:cNvPr id="12" name="図 11">
            <a:extLst>
              <a:ext uri="{FF2B5EF4-FFF2-40B4-BE49-F238E27FC236}">
                <a16:creationId xmlns:a16="http://schemas.microsoft.com/office/drawing/2014/main" id="{46BD105E-FF7F-810D-5380-AA777E3F0087}"/>
              </a:ext>
            </a:extLst>
          </p:cNvPr>
          <p:cNvPicPr>
            <a:picLocks noChangeAspect="1"/>
          </p:cNvPicPr>
          <p:nvPr/>
        </p:nvPicPr>
        <p:blipFill>
          <a:blip r:embed="rId3"/>
          <a:stretch>
            <a:fillRect/>
          </a:stretch>
        </p:blipFill>
        <p:spPr>
          <a:xfrm>
            <a:off x="4984542" y="2505016"/>
            <a:ext cx="648460" cy="648460"/>
          </a:xfrm>
          <a:prstGeom prst="rect">
            <a:avLst/>
          </a:prstGeom>
        </p:spPr>
      </p:pic>
      <p:sp>
        <p:nvSpPr>
          <p:cNvPr id="15" name="テキスト ボックス 14">
            <a:extLst>
              <a:ext uri="{FF2B5EF4-FFF2-40B4-BE49-F238E27FC236}">
                <a16:creationId xmlns:a16="http://schemas.microsoft.com/office/drawing/2014/main" id="{34170AFB-1FC2-287B-45D8-84962AC55DD4}"/>
              </a:ext>
            </a:extLst>
          </p:cNvPr>
          <p:cNvSpPr txBox="1"/>
          <p:nvPr/>
        </p:nvSpPr>
        <p:spPr>
          <a:xfrm>
            <a:off x="943051" y="7143982"/>
            <a:ext cx="349776" cy="686535"/>
          </a:xfrm>
          <a:prstGeom prst="rect">
            <a:avLst/>
          </a:prstGeom>
          <a:noFill/>
        </p:spPr>
        <p:txBody>
          <a:bodyPr wrap="none" rtlCol="0">
            <a:spAutoFit/>
          </a:bodyPr>
          <a:lstStyle/>
          <a:p>
            <a:endParaRPr kumimoji="1" lang="en-US" altLang="ja-JP" sz="1287" dirty="0">
              <a:latin typeface="メイリオ" panose="020B0604030504040204" pitchFamily="50" charset="-128"/>
              <a:ea typeface="メイリオ" panose="020B0604030504040204" pitchFamily="50" charset="-128"/>
            </a:endParaRPr>
          </a:p>
          <a:p>
            <a:r>
              <a:rPr kumimoji="1" lang="ja-JP" altLang="en-US" sz="1287" dirty="0">
                <a:latin typeface="メイリオ" panose="020B0604030504040204" pitchFamily="50" charset="-128"/>
                <a:ea typeface="メイリオ" panose="020B0604030504040204" pitchFamily="50" charset="-128"/>
              </a:rPr>
              <a:t>　</a:t>
            </a:r>
            <a:endParaRPr kumimoji="1" lang="en-US" altLang="ja-JP" sz="1287" dirty="0">
              <a:latin typeface="メイリオ" panose="020B0604030504040204" pitchFamily="50" charset="-128"/>
              <a:ea typeface="メイリオ" panose="020B0604030504040204" pitchFamily="50" charset="-128"/>
            </a:endParaRPr>
          </a:p>
          <a:p>
            <a:r>
              <a:rPr kumimoji="1" lang="ja-JP" altLang="en-US" sz="1287" dirty="0">
                <a:latin typeface="メイリオ" panose="020B0604030504040204" pitchFamily="50" charset="-128"/>
                <a:ea typeface="メイリオ" panose="020B0604030504040204" pitchFamily="50" charset="-128"/>
              </a:rPr>
              <a:t>　</a:t>
            </a:r>
            <a:endParaRPr kumimoji="1" lang="en-US" altLang="ja-JP" sz="1287"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CE969E8D-C4C9-3E39-53CF-B1E6396513F7}"/>
              </a:ext>
            </a:extLst>
          </p:cNvPr>
          <p:cNvSpPr txBox="1"/>
          <p:nvPr/>
        </p:nvSpPr>
        <p:spPr>
          <a:xfrm>
            <a:off x="3644682" y="2790545"/>
            <a:ext cx="1313180" cy="216213"/>
          </a:xfrm>
          <a:prstGeom prst="rect">
            <a:avLst/>
          </a:prstGeom>
          <a:noFill/>
        </p:spPr>
        <p:txBody>
          <a:bodyPr wrap="none" rtlCol="0">
            <a:spAutoFit/>
          </a:bodyPr>
          <a:lstStyle/>
          <a:p>
            <a:r>
              <a:rPr kumimoji="1" lang="ja-JP" altLang="en-US" sz="805" dirty="0">
                <a:latin typeface="メイリオ" panose="020B0604030504040204" pitchFamily="50" charset="-128"/>
                <a:ea typeface="メイリオ" panose="020B0604030504040204" pitchFamily="50" charset="-128"/>
              </a:rPr>
              <a:t>マイナポータルサイト→</a:t>
            </a:r>
          </a:p>
        </p:txBody>
      </p:sp>
      <p:sp>
        <p:nvSpPr>
          <p:cNvPr id="3" name="四角形: 角を丸くする 2">
            <a:extLst>
              <a:ext uri="{FF2B5EF4-FFF2-40B4-BE49-F238E27FC236}">
                <a16:creationId xmlns:a16="http://schemas.microsoft.com/office/drawing/2014/main" id="{E8A865D1-991F-785F-64F4-C7387D002E4C}"/>
              </a:ext>
            </a:extLst>
          </p:cNvPr>
          <p:cNvSpPr/>
          <p:nvPr/>
        </p:nvSpPr>
        <p:spPr>
          <a:xfrm>
            <a:off x="395784" y="8812252"/>
            <a:ext cx="6136570" cy="1016195"/>
          </a:xfrm>
          <a:prstGeom prst="roundRect">
            <a:avLst>
              <a:gd name="adj" fmla="val 2435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50" dirty="0">
                <a:solidFill>
                  <a:schemeClr val="tx1"/>
                </a:solidFill>
                <a:latin typeface="メイリオ" panose="020B0604030504040204" pitchFamily="50" charset="-128"/>
                <a:ea typeface="メイリオ" panose="020B0604030504040204" pitchFamily="50" charset="-128"/>
              </a:rPr>
              <a:t>トヨタ車体健康保険組合　　　</a:t>
            </a:r>
            <a:endParaRPr kumimoji="1" lang="en-US" altLang="ja-JP" sz="185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49" dirty="0">
                <a:solidFill>
                  <a:schemeClr val="tx1"/>
                </a:solidFill>
                <a:latin typeface="メイリオ" panose="020B0604030504040204" pitchFamily="50" charset="-128"/>
                <a:ea typeface="メイリオ" panose="020B0604030504040204" pitchFamily="50" charset="-128"/>
              </a:rPr>
              <a:t>☎（</a:t>
            </a:r>
            <a:r>
              <a:rPr kumimoji="1" lang="en-US" altLang="ja-JP" sz="1449" dirty="0">
                <a:solidFill>
                  <a:schemeClr val="tx1"/>
                </a:solidFill>
                <a:latin typeface="メイリオ" panose="020B0604030504040204" pitchFamily="50" charset="-128"/>
                <a:ea typeface="メイリオ" panose="020B0604030504040204" pitchFamily="50" charset="-128"/>
              </a:rPr>
              <a:t>0566</a:t>
            </a:r>
            <a:r>
              <a:rPr kumimoji="1" lang="ja-JP" altLang="en-US" sz="1449" dirty="0">
                <a:solidFill>
                  <a:schemeClr val="tx1"/>
                </a:solidFill>
                <a:latin typeface="メイリオ" panose="020B0604030504040204" pitchFamily="50" charset="-128"/>
                <a:ea typeface="メイリオ" panose="020B0604030504040204" pitchFamily="50" charset="-128"/>
              </a:rPr>
              <a:t>）</a:t>
            </a:r>
            <a:r>
              <a:rPr kumimoji="1" lang="en-US" altLang="ja-JP" sz="1449" dirty="0">
                <a:solidFill>
                  <a:schemeClr val="tx1"/>
                </a:solidFill>
                <a:latin typeface="メイリオ" panose="020B0604030504040204" pitchFamily="50" charset="-128"/>
                <a:ea typeface="メイリオ" panose="020B0604030504040204" pitchFamily="50" charset="-128"/>
              </a:rPr>
              <a:t>36-3927</a:t>
            </a:r>
            <a:endParaRPr kumimoji="1" lang="ja-JP" altLang="en-US" sz="1449" dirty="0">
              <a:solidFill>
                <a:schemeClr val="tx1"/>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5306DD0B-047C-299D-CDE5-E2E04D0A471F}"/>
              </a:ext>
            </a:extLst>
          </p:cNvPr>
          <p:cNvPicPr>
            <a:picLocks noChangeAspect="1"/>
          </p:cNvPicPr>
          <p:nvPr/>
        </p:nvPicPr>
        <p:blipFill>
          <a:blip r:embed="rId4"/>
          <a:stretch>
            <a:fillRect/>
          </a:stretch>
        </p:blipFill>
        <p:spPr>
          <a:xfrm>
            <a:off x="5308772" y="8935727"/>
            <a:ext cx="769243" cy="769243"/>
          </a:xfrm>
          <a:prstGeom prst="rect">
            <a:avLst/>
          </a:prstGeom>
        </p:spPr>
      </p:pic>
      <p:pic>
        <p:nvPicPr>
          <p:cNvPr id="14" name="グラフィックス 13">
            <a:extLst>
              <a:ext uri="{FF2B5EF4-FFF2-40B4-BE49-F238E27FC236}">
                <a16:creationId xmlns:a16="http://schemas.microsoft.com/office/drawing/2014/main" id="{9364119A-B7CD-EC14-3766-12AAF54BB2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784" y="8087711"/>
            <a:ext cx="6136571" cy="668569"/>
          </a:xfrm>
          <a:prstGeom prst="rect">
            <a:avLst/>
          </a:prstGeom>
        </p:spPr>
      </p:pic>
      <p:sp>
        <p:nvSpPr>
          <p:cNvPr id="19" name="テキスト ボックス 18">
            <a:extLst>
              <a:ext uri="{FF2B5EF4-FFF2-40B4-BE49-F238E27FC236}">
                <a16:creationId xmlns:a16="http://schemas.microsoft.com/office/drawing/2014/main" id="{B8DD4C53-E3E7-2559-6049-CDDA9B5E75A7}"/>
              </a:ext>
            </a:extLst>
          </p:cNvPr>
          <p:cNvSpPr txBox="1"/>
          <p:nvPr/>
        </p:nvSpPr>
        <p:spPr>
          <a:xfrm>
            <a:off x="691716" y="8221739"/>
            <a:ext cx="5616420" cy="384721"/>
          </a:xfrm>
          <a:prstGeom prst="rect">
            <a:avLst/>
          </a:prstGeom>
          <a:noFill/>
        </p:spPr>
        <p:txBody>
          <a:bodyPr wrap="square" lIns="0" tIns="0" rIns="0" bIns="0" rtlCol="0">
            <a:spAutoFit/>
          </a:bodyPr>
          <a:lstStyle/>
          <a:p>
            <a:pPr algn="ctr">
              <a:lnSpc>
                <a:spcPts val="1045"/>
              </a:lnSpc>
            </a:pPr>
            <a:r>
              <a:rPr kumimoji="1" lang="ja-JP" altLang="en-US" sz="105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algn="ctr">
              <a:lnSpc>
                <a:spcPts val="1045"/>
              </a:lnSpc>
            </a:pPr>
            <a:r>
              <a:rPr kumimoji="1" lang="ja-JP" altLang="en-US" sz="105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a:t>
            </a:r>
            <a:endParaRPr kumimoji="1" lang="en-US" altLang="ja-JP" sz="1050" kern="1000" dirty="0">
              <a:latin typeface="BIZ UDPゴシック" panose="020B0400000000000000" pitchFamily="50" charset="-128"/>
              <a:ea typeface="BIZ UDPゴシック" panose="020B0400000000000000" pitchFamily="50" charset="-128"/>
            </a:endParaRPr>
          </a:p>
          <a:p>
            <a:pPr algn="ctr">
              <a:lnSpc>
                <a:spcPts val="1045"/>
              </a:lnSpc>
            </a:pPr>
            <a:r>
              <a:rPr kumimoji="1" lang="ja-JP" altLang="en-US" sz="1050" kern="1000" dirty="0">
                <a:latin typeface="BIZ UDPゴシック" panose="020B0400000000000000" pitchFamily="50" charset="-128"/>
                <a:ea typeface="BIZ UDPゴシック" panose="020B0400000000000000" pitchFamily="50" charset="-128"/>
              </a:rPr>
              <a:t>お願いいたします。</a:t>
            </a:r>
            <a:endParaRPr kumimoji="1" lang="en-US" altLang="ja-JP" sz="105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8110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四角形: 角を丸くする 43">
            <a:extLst>
              <a:ext uri="{FF2B5EF4-FFF2-40B4-BE49-F238E27FC236}">
                <a16:creationId xmlns:a16="http://schemas.microsoft.com/office/drawing/2014/main" id="{996E2EDF-7BA6-BD23-7ECA-564AF1F5F380}"/>
              </a:ext>
            </a:extLst>
          </p:cNvPr>
          <p:cNvSpPr/>
          <p:nvPr/>
        </p:nvSpPr>
        <p:spPr>
          <a:xfrm>
            <a:off x="91815" y="7124420"/>
            <a:ext cx="6643553" cy="463346"/>
          </a:xfrm>
          <a:prstGeom prst="roundRect">
            <a:avLst/>
          </a:prstGeom>
          <a:solidFill>
            <a:schemeClr val="accent2">
              <a:lumMod val="60000"/>
              <a:lumOff val="40000"/>
            </a:schemeClr>
          </a:solidFill>
          <a:ln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8F3EC78-CA82-B919-0F68-3F81382D0355}"/>
              </a:ext>
            </a:extLst>
          </p:cNvPr>
          <p:cNvSpPr/>
          <p:nvPr/>
        </p:nvSpPr>
        <p:spPr>
          <a:xfrm>
            <a:off x="137161" y="1346955"/>
            <a:ext cx="2791609" cy="2032340"/>
          </a:xfrm>
          <a:prstGeom prst="roundRect">
            <a:avLst/>
          </a:prstGeom>
          <a:solidFill>
            <a:schemeClr val="accent2">
              <a:lumMod val="40000"/>
              <a:lumOff val="60000"/>
              <a:alpha val="31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52"/>
          </a:p>
        </p:txBody>
      </p:sp>
      <p:sp>
        <p:nvSpPr>
          <p:cNvPr id="7" name="テキスト ボックス 6">
            <a:extLst>
              <a:ext uri="{FF2B5EF4-FFF2-40B4-BE49-F238E27FC236}">
                <a16:creationId xmlns:a16="http://schemas.microsoft.com/office/drawing/2014/main" id="{3C962C66-3A31-3F4C-F79F-AB4FB6AFF329}"/>
              </a:ext>
            </a:extLst>
          </p:cNvPr>
          <p:cNvSpPr txBox="1"/>
          <p:nvPr/>
        </p:nvSpPr>
        <p:spPr>
          <a:xfrm>
            <a:off x="397645" y="1465896"/>
            <a:ext cx="2348376" cy="325154"/>
          </a:xfrm>
          <a:prstGeom prst="rect">
            <a:avLst/>
          </a:prstGeom>
          <a:noFill/>
        </p:spPr>
        <p:txBody>
          <a:bodyPr wrap="square" rtlCol="0">
            <a:spAutoFit/>
          </a:bodyPr>
          <a:lstStyle/>
          <a:p>
            <a:pPr algn="ctr"/>
            <a:r>
              <a:rPr kumimoji="1" lang="en-US" altLang="ja-JP" sz="1513" b="1" dirty="0">
                <a:latin typeface="Meiryo UI" panose="020B0604030504040204" pitchFamily="50" charset="-128"/>
                <a:ea typeface="Meiryo UI" panose="020B0604030504040204" pitchFamily="50" charset="-128"/>
              </a:rPr>
              <a:t>TAB</a:t>
            </a:r>
            <a:r>
              <a:rPr kumimoji="1" lang="ja-JP" altLang="en-US" sz="1513" b="1" dirty="0">
                <a:latin typeface="Meiryo UI" panose="020B0604030504040204" pitchFamily="50" charset="-128"/>
                <a:ea typeface="Meiryo UI" panose="020B0604030504040204" pitchFamily="50" charset="-128"/>
              </a:rPr>
              <a:t>けんぽーたる </a:t>
            </a:r>
            <a:r>
              <a:rPr kumimoji="1" lang="ja-JP" altLang="en-US" sz="945" b="1" dirty="0">
                <a:latin typeface="Meiryo UI" panose="020B0604030504040204" pitchFamily="50" charset="-128"/>
                <a:ea typeface="Meiryo UI" panose="020B0604030504040204" pitchFamily="50" charset="-128"/>
              </a:rPr>
              <a:t>とは？</a:t>
            </a:r>
            <a:endParaRPr kumimoji="1" lang="ja-JP" altLang="en-US" sz="1513" b="1"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7A16C51-4B4B-FAD5-928A-0255A67E268B}"/>
              </a:ext>
            </a:extLst>
          </p:cNvPr>
          <p:cNvSpPr/>
          <p:nvPr/>
        </p:nvSpPr>
        <p:spPr>
          <a:xfrm>
            <a:off x="3005513" y="1245227"/>
            <a:ext cx="3715326" cy="2032340"/>
          </a:xfrm>
          <a:prstGeom prst="roundRect">
            <a:avLst/>
          </a:prstGeom>
          <a:solidFill>
            <a:schemeClr val="accent6">
              <a:lumMod val="40000"/>
              <a:lumOff val="60000"/>
              <a:alpha val="31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52"/>
          </a:p>
        </p:txBody>
      </p:sp>
      <p:sp>
        <p:nvSpPr>
          <p:cNvPr id="16" name="テキスト ボックス 15">
            <a:extLst>
              <a:ext uri="{FF2B5EF4-FFF2-40B4-BE49-F238E27FC236}">
                <a16:creationId xmlns:a16="http://schemas.microsoft.com/office/drawing/2014/main" id="{3D8147AA-97B2-BF97-D044-8BE81E9CA17A}"/>
              </a:ext>
            </a:extLst>
          </p:cNvPr>
          <p:cNvSpPr txBox="1"/>
          <p:nvPr/>
        </p:nvSpPr>
        <p:spPr>
          <a:xfrm>
            <a:off x="3463470" y="1333302"/>
            <a:ext cx="2562847" cy="528734"/>
          </a:xfrm>
          <a:prstGeom prst="rect">
            <a:avLst/>
          </a:prstGeom>
          <a:noFill/>
        </p:spPr>
        <p:txBody>
          <a:bodyPr wrap="square" rtlCol="0">
            <a:spAutoFit/>
          </a:bodyPr>
          <a:lstStyle/>
          <a:p>
            <a:pPr algn="ctr"/>
            <a:r>
              <a:rPr lang="ja-JP" altLang="en-US" sz="1418" b="1" dirty="0">
                <a:ln>
                  <a:solidFill>
                    <a:schemeClr val="accent6">
                      <a:lumMod val="75000"/>
                    </a:schemeClr>
                  </a:solidFill>
                </a:ln>
                <a:solidFill>
                  <a:srgbClr val="FF0000"/>
                </a:solidFill>
                <a:highlight>
                  <a:srgbClr val="00FFFF"/>
                </a:highlight>
                <a:latin typeface="Meiryo UI" panose="020B0604030504040204" pitchFamily="50" charset="-128"/>
                <a:ea typeface="Meiryo UI" panose="020B0604030504040204" pitchFamily="50" charset="-128"/>
              </a:rPr>
              <a:t>ＩＤ・仮パスワードが届いたら</a:t>
            </a:r>
            <a:endParaRPr lang="en-US" altLang="ja-JP" sz="1418" b="1" dirty="0">
              <a:ln>
                <a:solidFill>
                  <a:schemeClr val="accent6">
                    <a:lumMod val="75000"/>
                  </a:schemeClr>
                </a:solidFill>
              </a:ln>
              <a:solidFill>
                <a:srgbClr val="FF0000"/>
              </a:solidFill>
              <a:highlight>
                <a:srgbClr val="00FFFF"/>
              </a:highlight>
              <a:latin typeface="Meiryo UI" panose="020B0604030504040204" pitchFamily="50" charset="-128"/>
              <a:ea typeface="Meiryo UI" panose="020B0604030504040204" pitchFamily="50" charset="-128"/>
            </a:endParaRPr>
          </a:p>
          <a:p>
            <a:pPr algn="ctr"/>
            <a:r>
              <a:rPr lang="ja-JP" altLang="en-US" sz="1418" b="1" dirty="0">
                <a:ln>
                  <a:solidFill>
                    <a:schemeClr val="accent6">
                      <a:lumMod val="75000"/>
                    </a:schemeClr>
                  </a:solidFill>
                </a:ln>
                <a:solidFill>
                  <a:srgbClr val="FF0000"/>
                </a:solidFill>
                <a:highlight>
                  <a:srgbClr val="00FFFF"/>
                </a:highlight>
                <a:latin typeface="Meiryo UI" panose="020B0604030504040204" pitchFamily="50" charset="-128"/>
                <a:ea typeface="Meiryo UI" panose="020B0604030504040204" pitchFamily="50" charset="-128"/>
              </a:rPr>
              <a:t>利用登録を行ってください！</a:t>
            </a:r>
            <a:endParaRPr kumimoji="1" lang="ja-JP" altLang="en-US" sz="1418" b="1" dirty="0">
              <a:ln>
                <a:solidFill>
                  <a:schemeClr val="accent6">
                    <a:lumMod val="75000"/>
                  </a:schemeClr>
                </a:solidFill>
              </a:ln>
              <a:solidFill>
                <a:srgbClr val="FF0000"/>
              </a:solidFill>
              <a:highlight>
                <a:srgbClr val="00FFFF"/>
              </a:highligh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1639E20-9ADC-58C4-EB6A-3ED68E951508}"/>
              </a:ext>
            </a:extLst>
          </p:cNvPr>
          <p:cNvSpPr txBox="1"/>
          <p:nvPr/>
        </p:nvSpPr>
        <p:spPr>
          <a:xfrm>
            <a:off x="3248783" y="1965227"/>
            <a:ext cx="3222440" cy="1264509"/>
          </a:xfrm>
          <a:prstGeom prst="rect">
            <a:avLst/>
          </a:prstGeom>
          <a:noFill/>
        </p:spPr>
        <p:txBody>
          <a:bodyPr wrap="square" rtlCol="0">
            <a:noAutofit/>
          </a:bodyPr>
          <a:lstStyle/>
          <a:p>
            <a:r>
              <a:rPr kumimoji="1" lang="ja-JP" altLang="en-US" sz="1135" dirty="0">
                <a:latin typeface="Meiryo UI" panose="020B0604030504040204" pitchFamily="50" charset="-128"/>
                <a:ea typeface="Meiryo UI" panose="020B0604030504040204" pitchFamily="50" charset="-128"/>
              </a:rPr>
              <a:t>対象者に当健保から登録案内（封書）をお届け</a:t>
            </a:r>
            <a:endParaRPr kumimoji="1" lang="en-US" altLang="ja-JP" sz="1135" dirty="0">
              <a:latin typeface="Meiryo UI" panose="020B0604030504040204" pitchFamily="50" charset="-128"/>
              <a:ea typeface="Meiryo UI" panose="020B0604030504040204" pitchFamily="50" charset="-128"/>
            </a:endParaRPr>
          </a:p>
          <a:p>
            <a:r>
              <a:rPr kumimoji="1" lang="ja-JP" altLang="en-US" sz="1135" dirty="0">
                <a:latin typeface="Meiryo UI" panose="020B0604030504040204" pitchFamily="50" charset="-128"/>
                <a:ea typeface="Meiryo UI" panose="020B0604030504040204" pitchFamily="50" charset="-128"/>
              </a:rPr>
              <a:t>しています。届いたご自身の</a:t>
            </a:r>
            <a:r>
              <a:rPr kumimoji="1" lang="en-US" altLang="ja-JP" sz="1135" dirty="0">
                <a:latin typeface="Meiryo UI" panose="020B0604030504040204" pitchFamily="50" charset="-128"/>
                <a:ea typeface="Meiryo UI" panose="020B0604030504040204" pitchFamily="50" charset="-128"/>
              </a:rPr>
              <a:t>ID</a:t>
            </a:r>
            <a:r>
              <a:rPr kumimoji="1" lang="ja-JP" altLang="en-US" sz="1135" dirty="0">
                <a:latin typeface="Meiryo UI" panose="020B0604030504040204" pitchFamily="50" charset="-128"/>
                <a:ea typeface="Meiryo UI" panose="020B0604030504040204" pitchFamily="50" charset="-128"/>
              </a:rPr>
              <a:t>・仮パスワードを使用</a:t>
            </a:r>
            <a:endParaRPr kumimoji="1" lang="en-US" altLang="ja-JP" sz="1135" dirty="0">
              <a:latin typeface="Meiryo UI" panose="020B0604030504040204" pitchFamily="50" charset="-128"/>
              <a:ea typeface="Meiryo UI" panose="020B0604030504040204" pitchFamily="50" charset="-128"/>
            </a:endParaRPr>
          </a:p>
          <a:p>
            <a:r>
              <a:rPr kumimoji="1" lang="ja-JP" altLang="en-US" sz="1135" dirty="0">
                <a:latin typeface="Meiryo UI" panose="020B0604030504040204" pitchFamily="50" charset="-128"/>
                <a:ea typeface="Meiryo UI" panose="020B0604030504040204" pitchFamily="50" charset="-128"/>
              </a:rPr>
              <a:t>して、利用登録を行ってください。</a:t>
            </a:r>
            <a:endParaRPr kumimoji="1" lang="en-US" altLang="ja-JP" sz="1135" dirty="0">
              <a:latin typeface="Meiryo UI" panose="020B0604030504040204" pitchFamily="50" charset="-128"/>
              <a:ea typeface="Meiryo UI" panose="020B0604030504040204" pitchFamily="50" charset="-128"/>
            </a:endParaRPr>
          </a:p>
          <a:p>
            <a:endParaRPr kumimoji="1" lang="en-US" altLang="ja-JP" sz="71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案内の発送は、加入決定後</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ヶ月程度かかる場合</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があります。</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当健保脱退後も</a:t>
            </a:r>
            <a:r>
              <a:rPr lang="en-US" altLang="ja-JP" sz="1050" dirty="0">
                <a:latin typeface="Meiryo UI" panose="020B0604030504040204" pitchFamily="50" charset="-128"/>
                <a:ea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rPr>
              <a:t>ヶ月間、閲覧が可能です。</a:t>
            </a:r>
            <a:endParaRPr kumimoji="1" lang="en-US" altLang="ja-JP" sz="1100" dirty="0">
              <a:latin typeface="Meiryo UI" panose="020B0604030504040204" pitchFamily="50" charset="-128"/>
              <a:ea typeface="Meiryo UI" panose="020B0604030504040204" pitchFamily="50" charset="-128"/>
            </a:endParaRPr>
          </a:p>
        </p:txBody>
      </p:sp>
      <p:pic>
        <p:nvPicPr>
          <p:cNvPr id="4" name="Picture 4" descr="\\Server-win\share\アスクル関連\Askul_Parts_1216\DATA\012_912d_eikaiwa\ribon.png">
            <a:extLst>
              <a:ext uri="{FF2B5EF4-FFF2-40B4-BE49-F238E27FC236}">
                <a16:creationId xmlns:a16="http://schemas.microsoft.com/office/drawing/2014/main" id="{47B32D45-7910-E5E8-F016-CD6311B902A6}"/>
              </a:ext>
            </a:extLst>
          </p:cNvPr>
          <p:cNvPicPr>
            <a:picLocks noChangeAspect="1" noChangeArrowheads="1"/>
          </p:cNvPicPr>
          <p:nvPr/>
        </p:nvPicPr>
        <p:blipFill>
          <a:blip r:embed="rId2" cstate="print"/>
          <a:stretch>
            <a:fillRect/>
          </a:stretch>
        </p:blipFill>
        <p:spPr bwMode="auto">
          <a:xfrm>
            <a:off x="114300" y="252787"/>
            <a:ext cx="6606539" cy="1194378"/>
          </a:xfrm>
          <a:prstGeom prst="rect">
            <a:avLst/>
          </a:prstGeom>
          <a:noFill/>
          <a:ln>
            <a:noFill/>
          </a:ln>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B768735A-B047-B3B6-AC28-218CC9696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97" y="1427169"/>
            <a:ext cx="384548" cy="537829"/>
          </a:xfrm>
          <a:prstGeom prst="rect">
            <a:avLst/>
          </a:prstGeom>
          <a:effectLst>
            <a:outerShdw blurRad="50800" dist="38100" dir="16200000" rotWithShape="0">
              <a:prstClr val="black">
                <a:alpha val="40000"/>
              </a:prstClr>
            </a:outerShdw>
          </a:effectLst>
        </p:spPr>
      </p:pic>
      <p:sp>
        <p:nvSpPr>
          <p:cNvPr id="9" name="テキスト ボックス 8">
            <a:extLst>
              <a:ext uri="{FF2B5EF4-FFF2-40B4-BE49-F238E27FC236}">
                <a16:creationId xmlns:a16="http://schemas.microsoft.com/office/drawing/2014/main" id="{D3FB6E43-27FA-2278-AB96-062566B16E4F}"/>
              </a:ext>
            </a:extLst>
          </p:cNvPr>
          <p:cNvSpPr txBox="1"/>
          <p:nvPr/>
        </p:nvSpPr>
        <p:spPr>
          <a:xfrm rot="20999790">
            <a:off x="1069004" y="474313"/>
            <a:ext cx="1363003" cy="441659"/>
          </a:xfrm>
          <a:prstGeom prst="rect">
            <a:avLst/>
          </a:prstGeom>
          <a:noFill/>
        </p:spPr>
        <p:txBody>
          <a:bodyPr wrap="square" rtlCol="0">
            <a:spAutoFit/>
          </a:bodyPr>
          <a:lstStyle/>
          <a:p>
            <a:pPr algn="ctr"/>
            <a:r>
              <a:rPr lang="ja-JP" altLang="en-US" sz="1135" b="1" dirty="0">
                <a:solidFill>
                  <a:srgbClr val="002060"/>
                </a:solidFill>
                <a:latin typeface="Meiryo UI" panose="020B0604030504040204" pitchFamily="50" charset="-128"/>
                <a:ea typeface="Meiryo UI" panose="020B0604030504040204" pitchFamily="50" charset="-128"/>
              </a:rPr>
              <a:t>健康保険</a:t>
            </a:r>
            <a:r>
              <a:rPr lang="ja-JP" altLang="en-US" sz="1135" b="1" dirty="0">
                <a:solidFill>
                  <a:schemeClr val="accent1">
                    <a:lumMod val="50000"/>
                  </a:schemeClr>
                </a:solidFill>
                <a:latin typeface="Meiryo UI" panose="020B0604030504040204" pitchFamily="50" charset="-128"/>
                <a:ea typeface="Meiryo UI" panose="020B0604030504040204" pitchFamily="50" charset="-128"/>
              </a:rPr>
              <a:t>組合</a:t>
            </a:r>
            <a:endParaRPr lang="en-US" altLang="ja-JP" sz="1135" b="1" dirty="0">
              <a:solidFill>
                <a:schemeClr val="accent1">
                  <a:lumMod val="50000"/>
                </a:schemeClr>
              </a:solidFill>
              <a:latin typeface="Meiryo UI" panose="020B0604030504040204" pitchFamily="50" charset="-128"/>
              <a:ea typeface="Meiryo UI" panose="020B0604030504040204" pitchFamily="50" charset="-128"/>
            </a:endParaRPr>
          </a:p>
          <a:p>
            <a:pPr algn="ctr"/>
            <a:r>
              <a:rPr lang="ja-JP" altLang="en-US" sz="1135" b="1" dirty="0">
                <a:solidFill>
                  <a:srgbClr val="002060"/>
                </a:solidFill>
                <a:latin typeface="Meiryo UI" panose="020B0604030504040204" pitchFamily="50" charset="-128"/>
                <a:ea typeface="Meiryo UI" panose="020B0604030504040204" pitchFamily="50" charset="-128"/>
              </a:rPr>
              <a:t>ポータルサイト</a:t>
            </a:r>
            <a:endParaRPr kumimoji="1" lang="ja-JP" altLang="en-US" sz="1135" b="1" dirty="0">
              <a:solidFill>
                <a:srgbClr val="00206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BC3ACF08-71D9-F522-D570-08AEB238C1FE}"/>
              </a:ext>
            </a:extLst>
          </p:cNvPr>
          <p:cNvSpPr/>
          <p:nvPr/>
        </p:nvSpPr>
        <p:spPr>
          <a:xfrm rot="120000">
            <a:off x="2296608" y="641312"/>
            <a:ext cx="3221512" cy="384705"/>
          </a:xfrm>
          <a:prstGeom prst="rect">
            <a:avLst/>
          </a:prstGeom>
          <a:noFill/>
        </p:spPr>
        <p:txBody>
          <a:bodyPr spcFirstLastPara="1" wrap="none" lIns="43230" tIns="21616" rIns="43230" bIns="21616" numCol="1">
            <a:prstTxWarp prst="textArchUp">
              <a:avLst>
                <a:gd name="adj" fmla="val 10674430"/>
              </a:avLst>
            </a:prstTxWarp>
            <a:spAutoFit/>
          </a:bodyPr>
          <a:lstStyle/>
          <a:p>
            <a:pPr algn="ctr"/>
            <a:r>
              <a:rPr lang="en-US" altLang="ja-JP" sz="2553"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T</a:t>
            </a:r>
            <a:r>
              <a:rPr lang="ja-JP" altLang="en-US" sz="2553"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lang="en-US" altLang="ja-JP" sz="2553"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a:t>
            </a:r>
            <a:r>
              <a:rPr lang="ja-JP" altLang="en-US" sz="2553"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lang="en-US" altLang="ja-JP" sz="2553"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B</a:t>
            </a:r>
            <a:r>
              <a:rPr lang="ja-JP" altLang="en-US" sz="2553"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け ん ぽ ー た る</a:t>
            </a:r>
          </a:p>
        </p:txBody>
      </p:sp>
      <p:grpSp>
        <p:nvGrpSpPr>
          <p:cNvPr id="2" name="グループ化 1">
            <a:extLst>
              <a:ext uri="{FF2B5EF4-FFF2-40B4-BE49-F238E27FC236}">
                <a16:creationId xmlns:a16="http://schemas.microsoft.com/office/drawing/2014/main" id="{4A2BD8FF-02AF-7C95-D873-BCF68F192E20}"/>
              </a:ext>
            </a:extLst>
          </p:cNvPr>
          <p:cNvGrpSpPr/>
          <p:nvPr/>
        </p:nvGrpSpPr>
        <p:grpSpPr>
          <a:xfrm>
            <a:off x="407704" y="1867743"/>
            <a:ext cx="2268213" cy="1551525"/>
            <a:chOff x="562561" y="3381057"/>
            <a:chExt cx="4429399" cy="3281767"/>
          </a:xfrm>
        </p:grpSpPr>
        <p:sp>
          <p:nvSpPr>
            <p:cNvPr id="12" name="テキスト ボックス 11">
              <a:extLst>
                <a:ext uri="{FF2B5EF4-FFF2-40B4-BE49-F238E27FC236}">
                  <a16:creationId xmlns:a16="http://schemas.microsoft.com/office/drawing/2014/main" id="{1D44FE38-C5BC-B09D-D68C-F01683FA948B}"/>
                </a:ext>
              </a:extLst>
            </p:cNvPr>
            <p:cNvSpPr txBox="1"/>
            <p:nvPr/>
          </p:nvSpPr>
          <p:spPr>
            <a:xfrm>
              <a:off x="562561" y="3381057"/>
              <a:ext cx="4429399" cy="3281767"/>
            </a:xfrm>
            <a:prstGeom prst="rect">
              <a:avLst/>
            </a:prstGeom>
            <a:noFill/>
          </p:spPr>
          <p:txBody>
            <a:bodyPr wrap="square" rtlCol="0">
              <a:noAutofit/>
            </a:bodyPr>
            <a:lstStyle/>
            <a:p>
              <a:r>
                <a:rPr kumimoji="1" lang="ja-JP" altLang="en-US" sz="1039" dirty="0">
                  <a:latin typeface="Meiryo UI" panose="020B0604030504040204" pitchFamily="50" charset="-128"/>
                  <a:ea typeface="Meiryo UI" panose="020B0604030504040204" pitchFamily="50" charset="-128"/>
                </a:rPr>
                <a:t>トヨタ車体健康保険組合の加入員向けの専用ウェブサイトです。</a:t>
              </a:r>
              <a:endParaRPr kumimoji="1" lang="en-US" altLang="ja-JP" sz="1039" dirty="0">
                <a:latin typeface="Meiryo UI" panose="020B0604030504040204" pitchFamily="50" charset="-128"/>
                <a:ea typeface="Meiryo UI" panose="020B0604030504040204" pitchFamily="50" charset="-128"/>
              </a:endParaRPr>
            </a:p>
            <a:p>
              <a:r>
                <a:rPr lang="en-US" altLang="ja-JP" sz="945" dirty="0">
                  <a:latin typeface="Meiryo UI" panose="020B0604030504040204" pitchFamily="50" charset="-128"/>
                  <a:ea typeface="Meiryo UI" panose="020B0604030504040204" pitchFamily="50" charset="-128"/>
                </a:rPr>
                <a:t>※</a:t>
              </a:r>
              <a:r>
                <a:rPr lang="ja-JP" altLang="en-US" sz="945" dirty="0">
                  <a:latin typeface="Meiryo UI" panose="020B0604030504040204" pitchFamily="50" charset="-128"/>
                  <a:ea typeface="Meiryo UI" panose="020B0604030504040204" pitchFamily="50" charset="-128"/>
                </a:rPr>
                <a:t>本人と配偶者のみが登録対象です。</a:t>
              </a:r>
              <a:endParaRPr kumimoji="1" lang="en-US" altLang="ja-JP" sz="945" dirty="0">
                <a:latin typeface="Meiryo UI" panose="020B0604030504040204" pitchFamily="50" charset="-128"/>
                <a:ea typeface="Meiryo UI" panose="020B0604030504040204" pitchFamily="50" charset="-128"/>
              </a:endParaRPr>
            </a:p>
            <a:p>
              <a:endParaRPr kumimoji="1" lang="en-US" altLang="ja-JP" sz="1039" dirty="0">
                <a:latin typeface="Meiryo UI" panose="020B0604030504040204" pitchFamily="50" charset="-128"/>
                <a:ea typeface="Meiryo UI" panose="020B0604030504040204" pitchFamily="50" charset="-128"/>
              </a:endParaRPr>
            </a:p>
            <a:p>
              <a:r>
                <a:rPr kumimoji="1" lang="ja-JP" altLang="en-US" sz="1039" dirty="0">
                  <a:latin typeface="Meiryo UI" panose="020B0604030504040204" pitchFamily="50" charset="-128"/>
                  <a:ea typeface="Meiryo UI" panose="020B0604030504040204" pitchFamily="50" charset="-128"/>
                </a:rPr>
                <a:t>健康保険組合からの重要な情報提供を「</a:t>
              </a:r>
              <a:r>
                <a:rPr kumimoji="1" lang="en-US" altLang="ja-JP" sz="1039" dirty="0">
                  <a:latin typeface="Meiryo UI" panose="020B0604030504040204" pitchFamily="50" charset="-128"/>
                  <a:ea typeface="Meiryo UI" panose="020B0604030504040204" pitchFamily="50" charset="-128"/>
                </a:rPr>
                <a:t>TAB</a:t>
              </a:r>
              <a:r>
                <a:rPr kumimoji="1" lang="ja-JP" altLang="en-US" sz="1039" dirty="0">
                  <a:latin typeface="Meiryo UI" panose="020B0604030504040204" pitchFamily="50" charset="-128"/>
                  <a:ea typeface="Meiryo UI" panose="020B0604030504040204" pitchFamily="50" charset="-128"/>
                </a:rPr>
                <a:t>けんぽーたる」を通じて行うことになります。被保険者の方は必ず登録してください。</a:t>
              </a:r>
              <a:endParaRPr kumimoji="1" lang="en-US" altLang="ja-JP" sz="1039"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0A9DBA0-876D-ECC9-B27D-E6E4BF5C899D}"/>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8127" t="-1" b="4168"/>
            <a:stretch/>
          </p:blipFill>
          <p:spPr>
            <a:xfrm>
              <a:off x="646677" y="4253504"/>
              <a:ext cx="4070380" cy="239116"/>
            </a:xfrm>
            <a:prstGeom prst="rect">
              <a:avLst/>
            </a:prstGeom>
          </p:spPr>
        </p:pic>
      </p:grpSp>
      <p:grpSp>
        <p:nvGrpSpPr>
          <p:cNvPr id="23" name="グループ化 22">
            <a:extLst>
              <a:ext uri="{FF2B5EF4-FFF2-40B4-BE49-F238E27FC236}">
                <a16:creationId xmlns:a16="http://schemas.microsoft.com/office/drawing/2014/main" id="{403EB12A-0F66-2A6B-8E1A-105128B715E1}"/>
              </a:ext>
            </a:extLst>
          </p:cNvPr>
          <p:cNvGrpSpPr/>
          <p:nvPr/>
        </p:nvGrpSpPr>
        <p:grpSpPr>
          <a:xfrm>
            <a:off x="2945913" y="1040097"/>
            <a:ext cx="862495" cy="489148"/>
            <a:chOff x="5074170" y="1858450"/>
            <a:chExt cx="1824343" cy="1034639"/>
          </a:xfrm>
        </p:grpSpPr>
        <p:pic>
          <p:nvPicPr>
            <p:cNvPr id="15" name="図 14">
              <a:extLst>
                <a:ext uri="{FF2B5EF4-FFF2-40B4-BE49-F238E27FC236}">
                  <a16:creationId xmlns:a16="http://schemas.microsoft.com/office/drawing/2014/main" id="{16C191D4-3ED5-9A6D-C787-E44B302DC02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rot="20045405">
              <a:off x="5074170" y="1858450"/>
              <a:ext cx="1715426" cy="1014176"/>
            </a:xfrm>
            <a:prstGeom prst="rect">
              <a:avLst/>
            </a:prstGeom>
            <a:effectLst>
              <a:outerShdw blurRad="63500" sx="102000" sy="102000" algn="ctr" rotWithShape="0">
                <a:prstClr val="black">
                  <a:alpha val="40000"/>
                </a:prstClr>
              </a:outerShdw>
            </a:effectLst>
          </p:spPr>
        </p:pic>
        <p:pic>
          <p:nvPicPr>
            <p:cNvPr id="22" name="図 21">
              <a:extLst>
                <a:ext uri="{FF2B5EF4-FFF2-40B4-BE49-F238E27FC236}">
                  <a16:creationId xmlns:a16="http://schemas.microsoft.com/office/drawing/2014/main" id="{E0DC4B19-F185-E1FE-25D4-00F188BBFA35}"/>
                </a:ext>
              </a:extLst>
            </p:cNvPr>
            <p:cNvPicPr>
              <a:picLocks noChangeAspect="1"/>
            </p:cNvPicPr>
            <p:nvPr/>
          </p:nvPicPr>
          <p:blipFill>
            <a:blip r:embed="rId7">
              <a:alphaModFix/>
            </a:blip>
            <a:stretch>
              <a:fillRect/>
            </a:stretch>
          </p:blipFill>
          <p:spPr>
            <a:xfrm>
              <a:off x="5890797" y="2033478"/>
              <a:ext cx="1007716" cy="859611"/>
            </a:xfrm>
            <a:prstGeom prst="rect">
              <a:avLst/>
            </a:prstGeom>
          </p:spPr>
        </p:pic>
      </p:grpSp>
      <p:sp>
        <p:nvSpPr>
          <p:cNvPr id="3" name="四角形: 角を丸くする 2">
            <a:extLst>
              <a:ext uri="{FF2B5EF4-FFF2-40B4-BE49-F238E27FC236}">
                <a16:creationId xmlns:a16="http://schemas.microsoft.com/office/drawing/2014/main" id="{8B0E4B2C-95D0-32AE-2657-B616C3636368}"/>
              </a:ext>
            </a:extLst>
          </p:cNvPr>
          <p:cNvSpPr/>
          <p:nvPr/>
        </p:nvSpPr>
        <p:spPr>
          <a:xfrm>
            <a:off x="107596" y="3565958"/>
            <a:ext cx="3040160" cy="2956825"/>
          </a:xfrm>
          <a:prstGeom prst="roundRect">
            <a:avLst/>
          </a:prstGeom>
          <a:solidFill>
            <a:schemeClr val="accent1">
              <a:lumMod val="40000"/>
              <a:lumOff val="60000"/>
              <a:alpha val="31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49"/>
          </a:p>
        </p:txBody>
      </p:sp>
      <p:sp>
        <p:nvSpPr>
          <p:cNvPr id="5" name="テキスト ボックス 4">
            <a:extLst>
              <a:ext uri="{FF2B5EF4-FFF2-40B4-BE49-F238E27FC236}">
                <a16:creationId xmlns:a16="http://schemas.microsoft.com/office/drawing/2014/main" id="{03783C1D-D542-C55D-D20C-F821253C8ECC}"/>
              </a:ext>
            </a:extLst>
          </p:cNvPr>
          <p:cNvSpPr txBox="1"/>
          <p:nvPr/>
        </p:nvSpPr>
        <p:spPr>
          <a:xfrm>
            <a:off x="141431" y="3830734"/>
            <a:ext cx="3917285" cy="605104"/>
          </a:xfrm>
          <a:prstGeom prst="rect">
            <a:avLst/>
          </a:prstGeom>
          <a:noFill/>
        </p:spPr>
        <p:txBody>
          <a:bodyPr wrap="square" rtlCol="0">
            <a:noAutofit/>
          </a:bodyPr>
          <a:lstStyle/>
          <a:p>
            <a:r>
              <a:rPr lang="ja-JP" altLang="en-US" sz="1200"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医療費のお知らせ</a:t>
            </a:r>
            <a:r>
              <a:rPr lang="ja-JP" altLang="en-US" sz="1200" u="sng" dirty="0">
                <a:latin typeface="Meiryo UI" panose="020B0604030504040204" pitchFamily="50" charset="-128"/>
                <a:ea typeface="Meiryo UI" panose="020B0604030504040204" pitchFamily="50" charset="-128"/>
              </a:rPr>
              <a:t>」の閲覧</a:t>
            </a:r>
            <a:endParaRPr lang="en-US" altLang="ja-JP" sz="1200" u="sng"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FDFFAC0-D12E-6C5C-0B5C-D3882291447C}"/>
              </a:ext>
            </a:extLst>
          </p:cNvPr>
          <p:cNvSpPr txBox="1"/>
          <p:nvPr/>
        </p:nvSpPr>
        <p:spPr>
          <a:xfrm>
            <a:off x="226357" y="4082743"/>
            <a:ext cx="2716614" cy="681270"/>
          </a:xfrm>
          <a:prstGeom prst="rect">
            <a:avLst/>
          </a:prstGeom>
          <a:noFill/>
        </p:spPr>
        <p:txBody>
          <a:bodyPr wrap="square" rtlCol="0">
            <a:noAutofit/>
          </a:bodyPr>
          <a:lstStyle/>
          <a:p>
            <a:r>
              <a:rPr lang="ja-JP" altLang="en-US" sz="1200" dirty="0">
                <a:latin typeface="Meiryo UI" panose="020B0604030504040204" pitchFamily="50" charset="-128"/>
                <a:ea typeface="Meiryo UI" panose="020B0604030504040204" pitchFamily="50" charset="-128"/>
              </a:rPr>
              <a:t>過去５年間の受診した医療機関・調剤薬局でかかった医療費や支払った費用が確認できます</a:t>
            </a:r>
            <a:endParaRPr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4F9D266-68B9-4B4F-52E1-0C13EA76326B}"/>
              </a:ext>
            </a:extLst>
          </p:cNvPr>
          <p:cNvSpPr txBox="1"/>
          <p:nvPr/>
        </p:nvSpPr>
        <p:spPr>
          <a:xfrm>
            <a:off x="160732" y="5589530"/>
            <a:ext cx="3913677" cy="605104"/>
          </a:xfrm>
          <a:prstGeom prst="rect">
            <a:avLst/>
          </a:prstGeom>
          <a:noFill/>
        </p:spPr>
        <p:txBody>
          <a:bodyPr wrap="square" rtlCol="0">
            <a:noAutofit/>
          </a:bodyPr>
          <a:lstStyle/>
          <a:p>
            <a:r>
              <a:rPr lang="ja-JP" altLang="en-US" sz="1200"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通知書・証明書</a:t>
            </a:r>
            <a:r>
              <a:rPr lang="ja-JP" altLang="en-US" sz="1200" u="sng" dirty="0">
                <a:latin typeface="Meiryo UI" panose="020B0604030504040204" pitchFamily="50" charset="-128"/>
                <a:ea typeface="Meiryo UI" panose="020B0604030504040204" pitchFamily="50" charset="-128"/>
              </a:rPr>
              <a:t>」のダウンロード</a:t>
            </a:r>
            <a:endParaRPr lang="en-US" altLang="ja-JP" sz="1200" u="sng"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F54494-594D-204F-A2A3-1A9FF2B6E9AE}"/>
              </a:ext>
            </a:extLst>
          </p:cNvPr>
          <p:cNvSpPr txBox="1"/>
          <p:nvPr/>
        </p:nvSpPr>
        <p:spPr>
          <a:xfrm>
            <a:off x="234818" y="5839095"/>
            <a:ext cx="2938239" cy="674570"/>
          </a:xfrm>
          <a:prstGeom prst="rect">
            <a:avLst/>
          </a:prstGeom>
          <a:noFill/>
        </p:spPr>
        <p:txBody>
          <a:bodyPr wrap="square" rtlCol="0">
            <a:noAutofit/>
          </a:bodyPr>
          <a:lstStyle/>
          <a:p>
            <a:r>
              <a:rPr lang="ja-JP" altLang="en-US" sz="1200" dirty="0">
                <a:latin typeface="Meiryo UI" panose="020B0604030504040204" pitchFamily="50" charset="-128"/>
                <a:ea typeface="Meiryo UI" panose="020B0604030504040204" pitchFamily="50" charset="-128"/>
              </a:rPr>
              <a:t>資格情報のお知らせや支給決定通知書や家族の削除証明書などのダウンロードができます</a:t>
            </a:r>
            <a:endParaRPr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F280CD3-8910-1D3B-AB1F-4172E615C2E3}"/>
              </a:ext>
            </a:extLst>
          </p:cNvPr>
          <p:cNvSpPr txBox="1"/>
          <p:nvPr/>
        </p:nvSpPr>
        <p:spPr>
          <a:xfrm>
            <a:off x="131271" y="4792572"/>
            <a:ext cx="4689365" cy="605104"/>
          </a:xfrm>
          <a:prstGeom prst="rect">
            <a:avLst/>
          </a:prstGeom>
          <a:noFill/>
        </p:spPr>
        <p:txBody>
          <a:bodyPr wrap="square" rtlCol="0">
            <a:noAutofit/>
          </a:bodyPr>
          <a:lstStyle/>
          <a:p>
            <a:r>
              <a:rPr lang="ja-JP" altLang="en-US" sz="1200"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医療費控除データ</a:t>
            </a:r>
            <a:r>
              <a:rPr lang="ja-JP" altLang="en-US" sz="1200" u="sng" dirty="0">
                <a:latin typeface="Meiryo UI" panose="020B0604030504040204" pitchFamily="50" charset="-128"/>
                <a:ea typeface="Meiryo UI" panose="020B0604030504040204" pitchFamily="50" charset="-128"/>
              </a:rPr>
              <a:t>」のダウンロード</a:t>
            </a:r>
            <a:endParaRPr lang="en-US" altLang="ja-JP" sz="1200" u="sng"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2FD715C-BA3D-A2C4-3BEF-E0233BEAD4D0}"/>
              </a:ext>
            </a:extLst>
          </p:cNvPr>
          <p:cNvSpPr txBox="1"/>
          <p:nvPr/>
        </p:nvSpPr>
        <p:spPr>
          <a:xfrm>
            <a:off x="233791" y="5037046"/>
            <a:ext cx="2999752" cy="549871"/>
          </a:xfrm>
          <a:prstGeom prst="rect">
            <a:avLst/>
          </a:prstGeom>
          <a:noFill/>
        </p:spPr>
        <p:txBody>
          <a:bodyPr wrap="square" rtlCol="0">
            <a:noAutofit/>
          </a:bodyPr>
          <a:lstStyle/>
          <a:p>
            <a:r>
              <a:rPr lang="ja-JP" altLang="en-US" sz="1200" dirty="0">
                <a:latin typeface="Meiryo UI" panose="020B0604030504040204" pitchFamily="50" charset="-128"/>
                <a:ea typeface="Meiryo UI" panose="020B0604030504040204" pitchFamily="50" charset="-128"/>
              </a:rPr>
              <a:t>確定申告</a:t>
            </a:r>
            <a:r>
              <a:rPr lang="en-US" altLang="ja-JP" sz="1200" dirty="0">
                <a:latin typeface="Meiryo UI" panose="020B0604030504040204" pitchFamily="50" charset="-128"/>
                <a:ea typeface="Meiryo UI" panose="020B0604030504040204" pitchFamily="50" charset="-128"/>
              </a:rPr>
              <a:t>(e-Tax)</a:t>
            </a:r>
            <a:r>
              <a:rPr lang="ja-JP" altLang="en-US" sz="1200" dirty="0">
                <a:latin typeface="Meiryo UI" panose="020B0604030504040204" pitchFamily="50" charset="-128"/>
                <a:ea typeface="Meiryo UI" panose="020B0604030504040204" pitchFamily="50" charset="-128"/>
              </a:rPr>
              <a:t>に利用する医療費控除データ</a:t>
            </a:r>
            <a:r>
              <a:rPr lang="en-US" altLang="ja-JP" sz="1200" dirty="0">
                <a:latin typeface="Meiryo UI" panose="020B0604030504040204" pitchFamily="50" charset="-128"/>
                <a:ea typeface="Meiryo UI" panose="020B0604030504040204" pitchFamily="50" charset="-128"/>
              </a:rPr>
              <a:t>(XML</a:t>
            </a:r>
            <a:r>
              <a:rPr lang="ja-JP" altLang="en-US" sz="1200" dirty="0">
                <a:latin typeface="Meiryo UI" panose="020B0604030504040204" pitchFamily="50" charset="-128"/>
                <a:ea typeface="Meiryo UI" panose="020B0604030504040204" pitchFamily="50" charset="-128"/>
              </a:rPr>
              <a:t>データ</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を作成できます</a:t>
            </a:r>
            <a:endParaRPr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00B95FBD-182E-8E01-C0F1-69E71627F8DD}"/>
              </a:ext>
            </a:extLst>
          </p:cNvPr>
          <p:cNvSpPr txBox="1"/>
          <p:nvPr/>
        </p:nvSpPr>
        <p:spPr>
          <a:xfrm rot="357058">
            <a:off x="1084794" y="3589493"/>
            <a:ext cx="1733468" cy="276999"/>
          </a:xfrm>
          <a:prstGeom prst="rect">
            <a:avLst/>
          </a:prstGeom>
          <a:noFill/>
        </p:spPr>
        <p:txBody>
          <a:bodyPr wrap="square" rtlCol="0">
            <a:spAutoFit/>
          </a:bodyPr>
          <a:lstStyle/>
          <a:p>
            <a:pPr algn="ctr"/>
            <a:r>
              <a:rPr kumimoji="1" lang="ja-JP" altLang="en-US" sz="1200" b="1" dirty="0">
                <a:ln>
                  <a:solidFill>
                    <a:srgbClr val="7030A0"/>
                  </a:solidFill>
                </a:ln>
                <a:highlight>
                  <a:srgbClr val="C0C0C0"/>
                </a:highlight>
                <a:latin typeface="Meiryo UI" panose="020B0604030504040204" pitchFamily="50" charset="-128"/>
                <a:ea typeface="Meiryo UI" panose="020B0604030504040204" pitchFamily="50" charset="-128"/>
              </a:rPr>
              <a:t>どんなことができるの？</a:t>
            </a:r>
          </a:p>
        </p:txBody>
      </p:sp>
      <p:pic>
        <p:nvPicPr>
          <p:cNvPr id="24" name="図 23" descr="アイコン&#10;&#10;自動的に生成された説明">
            <a:extLst>
              <a:ext uri="{FF2B5EF4-FFF2-40B4-BE49-F238E27FC236}">
                <a16:creationId xmlns:a16="http://schemas.microsoft.com/office/drawing/2014/main" id="{77EFCB42-A1FD-1AB4-CB6F-CF162159B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5077" y="3589357"/>
            <a:ext cx="531362" cy="727893"/>
          </a:xfrm>
          <a:prstGeom prst="rect">
            <a:avLst/>
          </a:prstGeom>
        </p:spPr>
      </p:pic>
      <p:pic>
        <p:nvPicPr>
          <p:cNvPr id="25" name="図 24">
            <a:extLst>
              <a:ext uri="{FF2B5EF4-FFF2-40B4-BE49-F238E27FC236}">
                <a16:creationId xmlns:a16="http://schemas.microsoft.com/office/drawing/2014/main" id="{51AE8771-C287-2EC0-448B-F2B1CE453F90}"/>
              </a:ext>
            </a:extLst>
          </p:cNvPr>
          <p:cNvPicPr>
            <a:picLocks noChangeAspect="1"/>
          </p:cNvPicPr>
          <p:nvPr/>
        </p:nvPicPr>
        <p:blipFill>
          <a:blip r:embed="rId9"/>
          <a:stretch>
            <a:fillRect/>
          </a:stretch>
        </p:blipFill>
        <p:spPr>
          <a:xfrm>
            <a:off x="3337727" y="3914319"/>
            <a:ext cx="3331397" cy="2441593"/>
          </a:xfrm>
          <a:prstGeom prst="rect">
            <a:avLst/>
          </a:prstGeom>
          <a:ln w="28575">
            <a:solidFill>
              <a:schemeClr val="tx1"/>
            </a:solidFill>
          </a:ln>
        </p:spPr>
      </p:pic>
      <p:sp>
        <p:nvSpPr>
          <p:cNvPr id="31" name="吹き出し: 角を丸めた四角形 30">
            <a:extLst>
              <a:ext uri="{FF2B5EF4-FFF2-40B4-BE49-F238E27FC236}">
                <a16:creationId xmlns:a16="http://schemas.microsoft.com/office/drawing/2014/main" id="{EE935962-C553-2AD2-3F41-E37875B42866}"/>
              </a:ext>
            </a:extLst>
          </p:cNvPr>
          <p:cNvSpPr/>
          <p:nvPr/>
        </p:nvSpPr>
        <p:spPr>
          <a:xfrm>
            <a:off x="2972139" y="4530011"/>
            <a:ext cx="1288351" cy="605104"/>
          </a:xfrm>
          <a:prstGeom prst="wedgeRoundRectCallout">
            <a:avLst>
              <a:gd name="adj1" fmla="val 51016"/>
              <a:gd name="adj2" fmla="val 64121"/>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毎月の医療費が</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閲覧できます</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3" name="吹き出し: 角を丸めた四角形 32">
            <a:extLst>
              <a:ext uri="{FF2B5EF4-FFF2-40B4-BE49-F238E27FC236}">
                <a16:creationId xmlns:a16="http://schemas.microsoft.com/office/drawing/2014/main" id="{2D852050-6A13-0866-560E-63A210FB0D4C}"/>
              </a:ext>
            </a:extLst>
          </p:cNvPr>
          <p:cNvSpPr/>
          <p:nvPr/>
        </p:nvSpPr>
        <p:spPr>
          <a:xfrm>
            <a:off x="2685243" y="6284014"/>
            <a:ext cx="1390788" cy="651755"/>
          </a:xfrm>
          <a:prstGeom prst="wedgeRoundRectCallout">
            <a:avLst>
              <a:gd name="adj1" fmla="val 58940"/>
              <a:gd name="adj2" fmla="val -84888"/>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35" dirty="0">
                <a:solidFill>
                  <a:schemeClr val="tx1"/>
                </a:solidFill>
                <a:latin typeface="Meiryo UI" panose="020B0604030504040204" pitchFamily="50" charset="-128"/>
                <a:ea typeface="Meiryo UI" panose="020B0604030504040204" pitchFamily="50" charset="-128"/>
              </a:rPr>
              <a:t>当健保が発行</a:t>
            </a:r>
            <a:r>
              <a:rPr lang="ja-JP" altLang="en-US" sz="900" dirty="0">
                <a:solidFill>
                  <a:schemeClr val="tx1"/>
                </a:solidFill>
                <a:latin typeface="Meiryo UI" panose="020B0604030504040204" pitchFamily="50" charset="-128"/>
                <a:ea typeface="Meiryo UI" panose="020B0604030504040204" pitchFamily="50" charset="-128"/>
              </a:rPr>
              <a:t>した</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1135" dirty="0">
                <a:solidFill>
                  <a:schemeClr val="tx1"/>
                </a:solidFill>
                <a:latin typeface="Meiryo UI" panose="020B0604030504040204" pitchFamily="50" charset="-128"/>
                <a:ea typeface="Meiryo UI" panose="020B0604030504040204" pitchFamily="50" charset="-128"/>
              </a:rPr>
              <a:t>健康情報誌を</a:t>
            </a:r>
            <a:endParaRPr lang="en-US" altLang="ja-JP" sz="1135" dirty="0">
              <a:solidFill>
                <a:schemeClr val="tx1"/>
              </a:solidFill>
              <a:latin typeface="Meiryo UI" panose="020B0604030504040204" pitchFamily="50" charset="-128"/>
              <a:ea typeface="Meiryo UI" panose="020B0604030504040204" pitchFamily="50" charset="-128"/>
            </a:endParaRPr>
          </a:p>
          <a:p>
            <a:pPr algn="ctr"/>
            <a:r>
              <a:rPr lang="ja-JP" altLang="en-US" sz="1135" dirty="0">
                <a:solidFill>
                  <a:schemeClr val="tx1"/>
                </a:solidFill>
                <a:latin typeface="Meiryo UI" panose="020B0604030504040204" pitchFamily="50" charset="-128"/>
                <a:ea typeface="Meiryo UI" panose="020B0604030504040204" pitchFamily="50" charset="-128"/>
              </a:rPr>
              <a:t>閲覧できます</a:t>
            </a:r>
            <a:endParaRPr kumimoji="1" lang="en-US" altLang="ja-JP" sz="1135"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B73BD0F-928A-11DE-06EB-D83BA913504E}"/>
              </a:ext>
            </a:extLst>
          </p:cNvPr>
          <p:cNvSpPr txBox="1"/>
          <p:nvPr/>
        </p:nvSpPr>
        <p:spPr>
          <a:xfrm>
            <a:off x="4863176" y="3558448"/>
            <a:ext cx="2327875" cy="248804"/>
          </a:xfrm>
          <a:prstGeom prst="rect">
            <a:avLst/>
          </a:prstGeom>
          <a:noFill/>
        </p:spPr>
        <p:txBody>
          <a:bodyPr wrap="square" rtlCol="0">
            <a:noAutofit/>
          </a:bodyPr>
          <a:lstStyle/>
          <a:p>
            <a:r>
              <a:rPr kumimoji="1" lang="en-US" altLang="ja-JP" sz="852" dirty="0">
                <a:latin typeface="Meiryo UI" panose="020B0604030504040204" pitchFamily="50" charset="-128"/>
                <a:ea typeface="Meiryo UI" panose="020B0604030504040204" pitchFamily="50" charset="-128"/>
              </a:rPr>
              <a:t>※PC</a:t>
            </a:r>
            <a:r>
              <a:rPr kumimoji="1" lang="ja-JP" altLang="en-US" sz="852" dirty="0">
                <a:latin typeface="Meiryo UI" panose="020B0604030504040204" pitchFamily="50" charset="-128"/>
                <a:ea typeface="Meiryo UI" panose="020B0604030504040204" pitchFamily="50" charset="-128"/>
              </a:rPr>
              <a:t>・スマホどちらでもご利用いただけます。</a:t>
            </a:r>
            <a:endParaRPr kumimoji="1" lang="en-US" altLang="ja-JP" sz="852"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EDE87FE8-7E02-0EA8-E974-E96A4069AC61}"/>
              </a:ext>
            </a:extLst>
          </p:cNvPr>
          <p:cNvSpPr txBox="1"/>
          <p:nvPr/>
        </p:nvSpPr>
        <p:spPr>
          <a:xfrm>
            <a:off x="3126079" y="3520815"/>
            <a:ext cx="1883525" cy="354264"/>
          </a:xfrm>
          <a:prstGeom prst="rect">
            <a:avLst/>
          </a:prstGeom>
          <a:noFill/>
        </p:spPr>
        <p:txBody>
          <a:bodyPr wrap="square" rtlCol="0">
            <a:spAutoFit/>
          </a:bodyPr>
          <a:lstStyle/>
          <a:p>
            <a:pPr algn="ctr"/>
            <a:r>
              <a:rPr kumimoji="1" lang="ja-JP" altLang="en-US" sz="1702" b="1" dirty="0">
                <a:latin typeface="Meiryo UI" panose="020B0604030504040204" pitchFamily="50" charset="-128"/>
                <a:ea typeface="Meiryo UI" panose="020B0604030504040204" pitchFamily="50" charset="-128"/>
              </a:rPr>
              <a:t>＜ イメージ画 ＞</a:t>
            </a:r>
          </a:p>
        </p:txBody>
      </p:sp>
      <p:pic>
        <p:nvPicPr>
          <p:cNvPr id="37" name="図 36" descr="部屋, 時計 が含まれている画像&#10;&#10;自動的に生成された説明">
            <a:extLst>
              <a:ext uri="{FF2B5EF4-FFF2-40B4-BE49-F238E27FC236}">
                <a16:creationId xmlns:a16="http://schemas.microsoft.com/office/drawing/2014/main" id="{20CBCDC4-3862-E3DC-5136-ECF5D3853C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6722" y="6245085"/>
            <a:ext cx="626454" cy="670002"/>
          </a:xfrm>
          <a:prstGeom prst="rect">
            <a:avLst/>
          </a:prstGeom>
        </p:spPr>
      </p:pic>
      <p:sp>
        <p:nvSpPr>
          <p:cNvPr id="38" name="吹き出し: 角を丸めた四角形 37">
            <a:extLst>
              <a:ext uri="{FF2B5EF4-FFF2-40B4-BE49-F238E27FC236}">
                <a16:creationId xmlns:a16="http://schemas.microsoft.com/office/drawing/2014/main" id="{1217C481-1E52-02B5-457F-102AFC340769}"/>
              </a:ext>
            </a:extLst>
          </p:cNvPr>
          <p:cNvSpPr/>
          <p:nvPr/>
        </p:nvSpPr>
        <p:spPr>
          <a:xfrm>
            <a:off x="4966709" y="4416359"/>
            <a:ext cx="1502039" cy="657696"/>
          </a:xfrm>
          <a:prstGeom prst="wedgeRoundRectCallout">
            <a:avLst>
              <a:gd name="adj1" fmla="val -57168"/>
              <a:gd name="adj2" fmla="val 75742"/>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確定申告に利用する</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医療費控除データを</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作成できます</a:t>
            </a:r>
            <a:endParaRPr lang="en-US" altLang="ja-JP" sz="1100" dirty="0">
              <a:solidFill>
                <a:schemeClr val="tx1"/>
              </a:solidFill>
              <a:latin typeface="Meiryo UI" panose="020B0604030504040204" pitchFamily="50" charset="-128"/>
              <a:ea typeface="Meiryo UI" panose="020B0604030504040204" pitchFamily="50" charset="-128"/>
            </a:endParaRPr>
          </a:p>
        </p:txBody>
      </p:sp>
      <p:pic>
        <p:nvPicPr>
          <p:cNvPr id="40" name="図 39" descr="挿絵 が含まれている画像&#10;&#10;自動的に生成された説明">
            <a:extLst>
              <a:ext uri="{FF2B5EF4-FFF2-40B4-BE49-F238E27FC236}">
                <a16:creationId xmlns:a16="http://schemas.microsoft.com/office/drawing/2014/main" id="{A40E7E19-F5EB-2D9C-8CBF-1A61F9E491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139389" flipV="1">
            <a:off x="4784595" y="3608561"/>
            <a:ext cx="297880" cy="441911"/>
          </a:xfrm>
          <a:prstGeom prst="rect">
            <a:avLst/>
          </a:prstGeom>
        </p:spPr>
      </p:pic>
      <p:sp>
        <p:nvSpPr>
          <p:cNvPr id="41" name="吹き出し: 角を丸めた四角形 40">
            <a:extLst>
              <a:ext uri="{FF2B5EF4-FFF2-40B4-BE49-F238E27FC236}">
                <a16:creationId xmlns:a16="http://schemas.microsoft.com/office/drawing/2014/main" id="{0EF157E7-626B-FD16-76BC-39555D61104C}"/>
              </a:ext>
            </a:extLst>
          </p:cNvPr>
          <p:cNvSpPr/>
          <p:nvPr/>
        </p:nvSpPr>
        <p:spPr>
          <a:xfrm>
            <a:off x="5245952" y="6251068"/>
            <a:ext cx="1430855" cy="520253"/>
          </a:xfrm>
          <a:prstGeom prst="wedgeRoundRectCallout">
            <a:avLst>
              <a:gd name="adj1" fmla="val -32124"/>
              <a:gd name="adj2" fmla="val -181407"/>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通知書</a:t>
            </a:r>
            <a:r>
              <a:rPr lang="ja-JP" altLang="en-US" sz="1135" dirty="0">
                <a:solidFill>
                  <a:schemeClr val="tx1"/>
                </a:solidFill>
                <a:latin typeface="Meiryo UI" panose="020B0604030504040204" pitchFamily="50" charset="-128"/>
                <a:ea typeface="Meiryo UI" panose="020B0604030504040204" pitchFamily="50" charset="-128"/>
              </a:rPr>
              <a:t>や証明書を</a:t>
            </a:r>
            <a:endParaRPr lang="en-US" altLang="ja-JP" sz="427" dirty="0">
              <a:solidFill>
                <a:schemeClr val="tx1"/>
              </a:solidFill>
              <a:latin typeface="Meiryo UI" panose="020B0604030504040204" pitchFamily="50" charset="-128"/>
              <a:ea typeface="Meiryo UI" panose="020B0604030504040204" pitchFamily="50" charset="-128"/>
            </a:endParaRPr>
          </a:p>
          <a:p>
            <a:pPr algn="ctr"/>
            <a:r>
              <a:rPr lang="ja-JP" altLang="en-US" sz="1135" dirty="0">
                <a:solidFill>
                  <a:schemeClr val="tx1"/>
                </a:solidFill>
                <a:latin typeface="Meiryo UI" panose="020B0604030504040204" pitchFamily="50" charset="-128"/>
                <a:ea typeface="Meiryo UI" panose="020B0604030504040204" pitchFamily="50" charset="-128"/>
              </a:rPr>
              <a:t>受け取れます</a:t>
            </a:r>
            <a:endParaRPr lang="en-US" altLang="ja-JP" sz="1135" dirty="0">
              <a:solidFill>
                <a:schemeClr val="tx1"/>
              </a:solidFill>
              <a:latin typeface="Meiryo UI" panose="020B0604030504040204" pitchFamily="50" charset="-128"/>
              <a:ea typeface="Meiryo UI" panose="020B0604030504040204" pitchFamily="50" charset="-128"/>
            </a:endParaRPr>
          </a:p>
        </p:txBody>
      </p:sp>
      <p:cxnSp>
        <p:nvCxnSpPr>
          <p:cNvPr id="28" name="直線コネクタ 27">
            <a:extLst>
              <a:ext uri="{FF2B5EF4-FFF2-40B4-BE49-F238E27FC236}">
                <a16:creationId xmlns:a16="http://schemas.microsoft.com/office/drawing/2014/main" id="{33D4F04B-B068-01E7-E581-15C57101965B}"/>
              </a:ext>
            </a:extLst>
          </p:cNvPr>
          <p:cNvCxnSpPr/>
          <p:nvPr/>
        </p:nvCxnSpPr>
        <p:spPr>
          <a:xfrm>
            <a:off x="93171" y="7040880"/>
            <a:ext cx="67648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ECCF26C-EA9C-3839-4979-62760BC56454}"/>
              </a:ext>
            </a:extLst>
          </p:cNvPr>
          <p:cNvSpPr txBox="1"/>
          <p:nvPr/>
        </p:nvSpPr>
        <p:spPr>
          <a:xfrm>
            <a:off x="122632" y="7230062"/>
            <a:ext cx="6750566"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市区町村から</a:t>
            </a:r>
            <a:r>
              <a:rPr kumimoji="1" lang="ja-JP" altLang="en-US" sz="1600" u="sng" dirty="0">
                <a:latin typeface="メイリオ" panose="020B0604030504040204" pitchFamily="50" charset="-128"/>
                <a:ea typeface="メイリオ" panose="020B0604030504040204" pitchFamily="50" charset="-128"/>
              </a:rPr>
              <a:t>医療費助成</a:t>
            </a:r>
            <a:r>
              <a:rPr kumimoji="1" lang="ja-JP" altLang="en-US" sz="1600" dirty="0">
                <a:latin typeface="メイリオ" panose="020B0604030504040204" pitchFamily="50" charset="-128"/>
                <a:ea typeface="メイリオ" panose="020B0604030504040204" pitchFamily="50" charset="-128"/>
              </a:rPr>
              <a:t>を受けている方は健保に届出をお願いします。</a:t>
            </a:r>
          </a:p>
        </p:txBody>
      </p:sp>
      <p:sp>
        <p:nvSpPr>
          <p:cNvPr id="34" name="テキスト ボックス 33">
            <a:extLst>
              <a:ext uri="{FF2B5EF4-FFF2-40B4-BE49-F238E27FC236}">
                <a16:creationId xmlns:a16="http://schemas.microsoft.com/office/drawing/2014/main" id="{D1EACCA4-92AC-70AE-78CE-FB60E19D7CA1}"/>
              </a:ext>
            </a:extLst>
          </p:cNvPr>
          <p:cNvSpPr txBox="1"/>
          <p:nvPr/>
        </p:nvSpPr>
        <p:spPr>
          <a:xfrm>
            <a:off x="189098" y="7654104"/>
            <a:ext cx="6853158" cy="892552"/>
          </a:xfrm>
          <a:prstGeom prst="rect">
            <a:avLst/>
          </a:prstGeom>
          <a:noFill/>
        </p:spPr>
        <p:txBody>
          <a:bodyPr wrap="none" rtlCol="0">
            <a:spAutoFit/>
          </a:bodyPr>
          <a:lstStyle/>
          <a:p>
            <a:r>
              <a:rPr kumimoji="1" lang="ja-JP" altLang="en-US" sz="1300" u="sng" dirty="0">
                <a:latin typeface="メイリオ" panose="020B0604030504040204" pitchFamily="50" charset="-128"/>
                <a:ea typeface="メイリオ" panose="020B0604030504040204" pitchFamily="50" charset="-128"/>
              </a:rPr>
              <a:t>医療費助成内容</a:t>
            </a:r>
            <a:r>
              <a:rPr kumimoji="1" lang="ja-JP" altLang="en-US" sz="1300" dirty="0">
                <a:latin typeface="メイリオ" panose="020B0604030504040204" pitchFamily="50" charset="-128"/>
                <a:ea typeface="メイリオ" panose="020B0604030504040204" pitchFamily="50" charset="-128"/>
              </a:rPr>
              <a:t>（例）・・・「ひとり親家庭等医療費助成」「障がい者医療費助成」</a:t>
            </a:r>
            <a:endParaRPr kumimoji="1"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　　　　　　　　　　　　　「特定疾患医療費助成」　等</a:t>
            </a:r>
            <a:endParaRPr kumimoji="1"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　　　　</a:t>
            </a:r>
            <a:r>
              <a:rPr kumimoji="1" lang="en-US" altLang="ja-JP" sz="1300" dirty="0">
                <a:latin typeface="メイリオ" panose="020B0604030504040204" pitchFamily="50" charset="-128"/>
                <a:ea typeface="メイリオ" panose="020B0604030504040204" pitchFamily="50" charset="-128"/>
              </a:rPr>
              <a:t>※</a:t>
            </a:r>
            <a:r>
              <a:rPr kumimoji="1" lang="ja-JP" altLang="en-US" sz="1300" dirty="0">
                <a:latin typeface="メイリオ" panose="020B0604030504040204" pitchFamily="50" charset="-128"/>
                <a:ea typeface="メイリオ" panose="020B0604030504040204" pitchFamily="50" charset="-128"/>
              </a:rPr>
              <a:t>こども医療費助成は健保で把握しておりますので、届出の必要はありません。</a:t>
            </a:r>
            <a:endParaRPr kumimoji="1"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　　</a:t>
            </a:r>
          </a:p>
        </p:txBody>
      </p:sp>
      <p:sp>
        <p:nvSpPr>
          <p:cNvPr id="42" name="テキスト ボックス 41">
            <a:extLst>
              <a:ext uri="{FF2B5EF4-FFF2-40B4-BE49-F238E27FC236}">
                <a16:creationId xmlns:a16="http://schemas.microsoft.com/office/drawing/2014/main" id="{9BB15C08-3538-4B1B-2898-D2A0E53F223A}"/>
              </a:ext>
            </a:extLst>
          </p:cNvPr>
          <p:cNvSpPr txBox="1"/>
          <p:nvPr/>
        </p:nvSpPr>
        <p:spPr>
          <a:xfrm>
            <a:off x="200987" y="8495582"/>
            <a:ext cx="6519852" cy="892552"/>
          </a:xfrm>
          <a:prstGeom prst="rect">
            <a:avLst/>
          </a:prstGeom>
          <a:noFill/>
        </p:spPr>
        <p:txBody>
          <a:bodyPr wrap="square" rtlCol="0">
            <a:spAutoFit/>
          </a:bodyPr>
          <a:lstStyle/>
          <a:p>
            <a:r>
              <a:rPr kumimoji="1" lang="ja-JP" altLang="en-US" sz="1300" u="sng" dirty="0">
                <a:latin typeface="メイリオ" panose="020B0604030504040204" pitchFamily="50" charset="-128"/>
                <a:ea typeface="メイリオ" panose="020B0604030504040204" pitchFamily="50" charset="-128"/>
              </a:rPr>
              <a:t>提出書類・・・</a:t>
            </a:r>
            <a:r>
              <a:rPr kumimoji="1" lang="ja-JP" altLang="en-US" sz="1300" dirty="0">
                <a:latin typeface="メイリオ" panose="020B0604030504040204" pitchFamily="50" charset="-128"/>
                <a:ea typeface="メイリオ" panose="020B0604030504040204" pitchFamily="50" charset="-128"/>
              </a:rPr>
              <a:t>「公費医療助成該当届」</a:t>
            </a:r>
            <a:endParaRPr kumimoji="1"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　　　　</a:t>
            </a:r>
            <a:r>
              <a:rPr kumimoji="1" lang="en-US" altLang="ja-JP" sz="1300" dirty="0">
                <a:latin typeface="メイリオ" panose="020B0604030504040204" pitchFamily="50" charset="-128"/>
                <a:ea typeface="メイリオ" panose="020B0604030504040204" pitchFamily="50" charset="-128"/>
              </a:rPr>
              <a:t>※</a:t>
            </a:r>
            <a:r>
              <a:rPr kumimoji="1" lang="ja-JP" altLang="en-US" sz="1300" dirty="0">
                <a:latin typeface="メイリオ" panose="020B0604030504040204" pitchFamily="50" charset="-128"/>
                <a:ea typeface="メイリオ" panose="020B0604030504040204" pitchFamily="50" charset="-128"/>
              </a:rPr>
              <a:t>健保ホームページよりダウンロードしていただき、裏面に</a:t>
            </a:r>
            <a:endParaRPr kumimoji="1"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　　　　　医療助成内容がわかるもの（コピー）を貼ってください。</a:t>
            </a:r>
            <a:endParaRPr kumimoji="1"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　　</a:t>
            </a:r>
          </a:p>
        </p:txBody>
      </p:sp>
      <p:sp>
        <p:nvSpPr>
          <p:cNvPr id="43" name="Text Box 3" descr="5%">
            <a:extLst>
              <a:ext uri="{FF2B5EF4-FFF2-40B4-BE49-F238E27FC236}">
                <a16:creationId xmlns:a16="http://schemas.microsoft.com/office/drawing/2014/main" id="{B2221430-9E61-7396-FFEF-5C4986C2C99D}"/>
              </a:ext>
            </a:extLst>
          </p:cNvPr>
          <p:cNvSpPr txBox="1">
            <a:spLocks noChangeArrowheads="1"/>
          </p:cNvSpPr>
          <p:nvPr/>
        </p:nvSpPr>
        <p:spPr bwMode="auto">
          <a:xfrm>
            <a:off x="1041004" y="9219335"/>
            <a:ext cx="4579620" cy="385396"/>
          </a:xfrm>
          <a:prstGeom prst="rect">
            <a:avLst/>
          </a:prstGeom>
          <a:pattFill prst="pct5">
            <a:fgClr>
              <a:srgbClr xmlns:mc="http://schemas.openxmlformats.org/markup-compatibility/2006" xmlns:a14="http://schemas.microsoft.com/office/drawing/2010/main" val="808080" mc:Ignorable="a14" a14:legacySpreadsheetColorIndex="23">
                <a:alpha val="80000"/>
              </a:srgbClr>
            </a:fgClr>
            <a:bgClr>
              <a:srgbClr val="FFFFFF">
                <a:alpha val="80000"/>
              </a:srgbClr>
            </a:bgClr>
          </a:pattFill>
          <a:ln w="38100" cmpd="dbl">
            <a:solidFill>
              <a:srgbClr xmlns:mc="http://schemas.openxmlformats.org/markup-compatibility/2006" xmlns:a14="http://schemas.microsoft.com/office/drawing/2010/main" val="000000" mc:Ignorable="a14" a14:legacySpreadsheetColorIndex="64"/>
            </a:solidFill>
            <a:miter lim="800000"/>
            <a:headEnd/>
            <a:tailEnd/>
          </a:ln>
        </p:spPr>
        <p:txBody>
          <a:bodyPr wrap="square" lIns="36576"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200"/>
              </a:lnSpc>
              <a:defRPr sz="1000"/>
            </a:pPr>
            <a:r>
              <a:rPr lang="ja-JP" altLang="en-US" sz="1000" b="1" i="0" u="none" strike="noStrike" baseline="0">
                <a:solidFill>
                  <a:srgbClr val="000000"/>
                </a:solidFill>
                <a:latin typeface="HG丸ｺﾞｼｯｸM-PRO"/>
                <a:ea typeface="HG丸ｺﾞｼｯｸM-PRO"/>
              </a:rPr>
              <a:t> 届け出がない場合、市区町村と健保から二重の給付を受けることになり、</a:t>
            </a:r>
          </a:p>
          <a:p>
            <a:pPr algn="l" rtl="0">
              <a:lnSpc>
                <a:spcPts val="1100"/>
              </a:lnSpc>
              <a:defRPr sz="1000"/>
            </a:pPr>
            <a:r>
              <a:rPr lang="ja-JP" altLang="en-US" sz="1000" b="1" i="0" u="none" strike="noStrike" baseline="0">
                <a:solidFill>
                  <a:srgbClr val="000000"/>
                </a:solidFill>
                <a:latin typeface="HG丸ｺﾞｼｯｸM-PRO"/>
                <a:ea typeface="HG丸ｺﾞｼｯｸM-PRO"/>
              </a:rPr>
              <a:t> 後日健保へ給付金を返還いただくなどのご面倒をおかけすることになります。</a:t>
            </a:r>
          </a:p>
        </p:txBody>
      </p:sp>
      <p:pic>
        <p:nvPicPr>
          <p:cNvPr id="46" name="図 45">
            <a:extLst>
              <a:ext uri="{FF2B5EF4-FFF2-40B4-BE49-F238E27FC236}">
                <a16:creationId xmlns:a16="http://schemas.microsoft.com/office/drawing/2014/main" id="{DD95E8A5-BAD9-E9F0-214A-F60F0C2C5FE0}"/>
              </a:ext>
            </a:extLst>
          </p:cNvPr>
          <p:cNvPicPr>
            <a:picLocks noChangeAspect="1"/>
          </p:cNvPicPr>
          <p:nvPr/>
        </p:nvPicPr>
        <p:blipFill>
          <a:blip r:embed="rId12"/>
          <a:stretch>
            <a:fillRect/>
          </a:stretch>
        </p:blipFill>
        <p:spPr>
          <a:xfrm>
            <a:off x="5786382" y="8566957"/>
            <a:ext cx="682366" cy="682366"/>
          </a:xfrm>
          <a:prstGeom prst="rect">
            <a:avLst/>
          </a:prstGeom>
        </p:spPr>
      </p:pic>
      <p:sp>
        <p:nvSpPr>
          <p:cNvPr id="47" name="テキスト ボックス 46">
            <a:extLst>
              <a:ext uri="{FF2B5EF4-FFF2-40B4-BE49-F238E27FC236}">
                <a16:creationId xmlns:a16="http://schemas.microsoft.com/office/drawing/2014/main" id="{C57345C8-E372-0825-441D-00EB55EA354C}"/>
              </a:ext>
            </a:extLst>
          </p:cNvPr>
          <p:cNvSpPr txBox="1"/>
          <p:nvPr/>
        </p:nvSpPr>
        <p:spPr>
          <a:xfrm>
            <a:off x="5775770" y="9280027"/>
            <a:ext cx="732893" cy="216213"/>
          </a:xfrm>
          <a:prstGeom prst="rect">
            <a:avLst/>
          </a:prstGeom>
          <a:noFill/>
        </p:spPr>
        <p:txBody>
          <a:bodyPr wrap="none" rtlCol="0">
            <a:spAutoFit/>
          </a:bodyPr>
          <a:lstStyle/>
          <a:p>
            <a:r>
              <a:rPr kumimoji="1" lang="ja-JP" altLang="en-US" sz="805" dirty="0">
                <a:latin typeface="メイリオ" panose="020B0604030504040204" pitchFamily="50" charset="-128"/>
                <a:ea typeface="メイリオ" panose="020B0604030504040204" pitchFamily="50" charset="-128"/>
              </a:rPr>
              <a:t>（健保</a:t>
            </a:r>
            <a:r>
              <a:rPr kumimoji="1" lang="en-US" altLang="ja-JP" sz="805" dirty="0">
                <a:latin typeface="メイリオ" panose="020B0604030504040204" pitchFamily="50" charset="-128"/>
                <a:ea typeface="メイリオ" panose="020B0604030504040204" pitchFamily="50" charset="-128"/>
              </a:rPr>
              <a:t>HP</a:t>
            </a:r>
            <a:r>
              <a:rPr kumimoji="1" lang="ja-JP" altLang="en-US" sz="805"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0246394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473</TotalTime>
  <Words>775</Words>
  <Application>Microsoft Office PowerPoint</Application>
  <PresentationFormat>A4 210 x 297 mm</PresentationFormat>
  <Paragraphs>81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HG丸ｺﾞｼｯｸM-PRO</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トヨタ車体健康保険組合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末廣 容子</dc:creator>
  <cp:lastModifiedBy>末廣 容子</cp:lastModifiedBy>
  <cp:revision>29</cp:revision>
  <cp:lastPrinted>2025-06-20T00:23:33Z</cp:lastPrinted>
  <dcterms:created xsi:type="dcterms:W3CDTF">2024-11-27T03:50:17Z</dcterms:created>
  <dcterms:modified xsi:type="dcterms:W3CDTF">2025-06-23T04:10:06Z</dcterms:modified>
</cp:coreProperties>
</file>